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handoutMasterIdLst>
    <p:handoutMasterId r:id="rId27"/>
  </p:handoutMasterIdLst>
  <p:sldIdLst>
    <p:sldId id="257" r:id="rId3"/>
    <p:sldId id="259" r:id="rId4"/>
    <p:sldId id="261" r:id="rId5"/>
    <p:sldId id="289" r:id="rId6"/>
    <p:sldId id="265" r:id="rId7"/>
    <p:sldId id="264" r:id="rId8"/>
    <p:sldId id="288" r:id="rId9"/>
    <p:sldId id="281" r:id="rId10"/>
    <p:sldId id="291" r:id="rId11"/>
    <p:sldId id="293" r:id="rId12"/>
    <p:sldId id="272" r:id="rId13"/>
    <p:sldId id="277" r:id="rId14"/>
    <p:sldId id="295" r:id="rId15"/>
    <p:sldId id="296" r:id="rId16"/>
    <p:sldId id="298" r:id="rId17"/>
    <p:sldId id="282" r:id="rId18"/>
    <p:sldId id="274" r:id="rId19"/>
    <p:sldId id="284" r:id="rId20"/>
    <p:sldId id="297" r:id="rId21"/>
    <p:sldId id="285" r:id="rId22"/>
    <p:sldId id="287" r:id="rId23"/>
    <p:sldId id="279" r:id="rId24"/>
    <p:sldId id="29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huvobroto Biswas" id="{01FA98FB-35F0-4D8D-8B41-B63523411987}">
          <p14:sldIdLst>
            <p14:sldId id="257"/>
            <p14:sldId id="259"/>
            <p14:sldId id="261"/>
            <p14:sldId id="289"/>
            <p14:sldId id="265"/>
            <p14:sldId id="264"/>
          </p14:sldIdLst>
        </p14:section>
        <p14:section name="Susmita Rani" id="{F450F970-42DD-024D-95A3-2B5886C16C19}">
          <p14:sldIdLst>
            <p14:sldId id="288"/>
            <p14:sldId id="281"/>
            <p14:sldId id="291"/>
            <p14:sldId id="293"/>
            <p14:sldId id="272"/>
            <p14:sldId id="277"/>
          </p14:sldIdLst>
        </p14:section>
        <p14:section name="Arobi Emon" id="{F3CCB1EB-21B5-FB4C-81DF-EF5EF8323A93}">
          <p14:sldIdLst>
            <p14:sldId id="295"/>
            <p14:sldId id="296"/>
            <p14:sldId id="298"/>
            <p14:sldId id="282"/>
            <p14:sldId id="274"/>
            <p14:sldId id="284"/>
            <p14:sldId id="297"/>
            <p14:sldId id="285"/>
            <p14:sldId id="287"/>
            <p14:sldId id="279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38" autoAdjust="0"/>
    <p:restoredTop sz="94660"/>
  </p:normalViewPr>
  <p:slideViewPr>
    <p:cSldViewPr snapToGrid="0">
      <p:cViewPr>
        <p:scale>
          <a:sx n="95" d="100"/>
          <a:sy n="95" d="100"/>
        </p:scale>
        <p:origin x="1328" y="6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3C8914A-8A90-4DB8-B109-38730431B2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Green University Of Bangladesh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EE3A1E-5BCF-4EA0-8D5F-D78600990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5FAFC-E0FE-41BB-975E-D4FFCCE12F8D}" type="datetimeFigureOut">
              <a:rPr lang="en-US" smtClean="0"/>
              <a:t>3/25/23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C17ADF-BA9F-463B-B1DB-851FAAB5AA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64584B-D882-4A04-8E75-45F16462DF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E07EC2-D09D-4AFE-825D-90A83AD3C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2674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Green University Of Bangladesh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B85696-E717-499B-9E98-CC7E2C10A855}" type="datetimeFigureOut">
              <a:rPr lang="en-US" smtClean="0"/>
              <a:t>3/25/23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763D1-B4F9-45DC-93D3-5E22652B3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187710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763D1-B4F9-45DC-93D3-5E22652B309A}" type="slidenum">
              <a:rPr lang="en-US" smtClean="0"/>
              <a:t>1</a:t>
            </a:fld>
            <a:endParaRPr lang="en-US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023E5588-A08B-4600-91FD-D1064F4D8861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Green University Of Bangladesh</a:t>
            </a:r>
          </a:p>
        </p:txBody>
      </p:sp>
    </p:spTree>
    <p:extLst>
      <p:ext uri="{BB962C8B-B14F-4D97-AF65-F5344CB8AC3E}">
        <p14:creationId xmlns:p14="http://schemas.microsoft.com/office/powerpoint/2010/main" val="2027425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A279D-9304-4F80-9DCE-CFCC8D0793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EE7618-BA25-4D53-B9D4-196D6DE27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D7C3D-A0BB-4E1A-9F9F-F62F2A821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19AFF-F744-5B47-9DF5-8FC077950119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1D25B-879B-4649-BAA5-002C6795D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DC10C-FB85-411B-9B42-DD0B7F2DC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37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12A4F-BFDD-413F-9DD7-47B08D61E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56FA7E-8CEA-4AAC-BE5B-9AC32760E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74BB9-48E3-4879-A82E-B2D81F4C9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846C9-76A8-F14D-8D5B-5268771EAC8F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9864E-770B-4CDA-A142-725347887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18ECD-91CF-43E4-8B40-3A9498668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72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5B09F5-8026-44DB-8FF3-887C1CCDF8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5D6286-F83D-4F02-97E2-31EF2A7EE5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E9578-251D-4881-83C6-064465DEB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F484-4593-CC4A-84AE-8DE309351F2E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50C2E-FFF9-4C68-82B5-E1F1170C9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8063E-4374-4B8A-B18B-FA2F09C8E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331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84921-809C-4378-9C94-9FA1D81856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AD33E-0A4B-4796-BD89-3864B1381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D8295-A0AE-48ED-88EB-D7F9405CE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65941-9E16-3B46-9B6E-2B3BB3F59EA7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6FAD7-464A-4D3D-8DCE-37EDFC9F5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89805-87B9-4F30-850B-6396E8ACB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4348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2310B-FC7F-4CC8-BD46-F905678C7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42D51-31E6-4530-9C98-CBBB931C2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54B8F-E0CC-46DB-948C-8DA2EF546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EF814-E082-C945-B2F0-CD7C7C2B44A9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3D478-1A3F-42C3-B559-7FC04D4AB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DD04B-D366-4AE8-B923-68B0A861A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500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9BA0-16D2-42CE-80B6-D3D930D6A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167C4-A53F-4996-8BDE-C9021F4E1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456C0-5BA3-4FC2-BB09-D7A47E6D0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065A1-34A0-6640-AF1C-2D93B4762DFC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83BE6-448C-4E64-9EDD-EFE0D3F82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7AA246-CFF7-4BD3-BC05-09ECFB003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126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9A49C-FA47-4ED0-BECF-FFEDAE006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8DCA7-2B6A-4C16-A90E-67CD28CD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07A306-8167-4BC7-AD51-ECCD53CE6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58F351-93FE-47C6-879A-B38CC20A3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4DE70-325E-384B-8AE1-957A593DFCEE}" type="datetime1">
              <a:rPr lang="en-US" smtClean="0"/>
              <a:t>3/25/23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5D037-9742-445E-873B-BD23C5825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9AE1F8-F24B-45C9-AF54-1CCE4CC03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449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CF195-1E72-42CA-84BD-70C9716D7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C72D1F-01B7-42EF-9776-F47B3D93E8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2663C3-4D0C-4B88-80FA-ADA1AAF52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75B567-0802-4982-A48D-F9FBC828D6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26E079-1E87-40D8-9E47-C0A23D086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88DFF5-5C5B-4B20-A8F6-C5A4A7593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3B5EA-BEF6-9E4A-8629-713BBEABA126}" type="datetime1">
              <a:rPr lang="en-US" smtClean="0"/>
              <a:t>3/25/23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409240-F69C-4E47-BE49-98E6E7E2E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A2CBC1-6242-4105-8395-4089EA853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59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F7ECB-3B2C-463B-8693-67666FBDA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B732B6-7892-4B65-8C16-8C2548FE3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2E158-A616-9641-A5FF-9E85492C937C}" type="datetime1">
              <a:rPr lang="en-US" smtClean="0"/>
              <a:t>3/25/23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AF7C81-CDFF-45A9-8AA3-F81BBA4E4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F9736-3145-4B34-AA34-7D01710A5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7092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5C478C-AA1F-4BA0-B718-C40289B35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A1FC6-292D-3043-834A-E35AB973D905}" type="datetime1">
              <a:rPr lang="en-US" smtClean="0"/>
              <a:t>3/25/23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2CC21C-8619-4431-BBCF-507D363D7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55BED0-787A-43F5-BA1D-0E7553CE9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144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10D40-60B7-4945-A3B3-A17B96787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DB85-B24A-40D1-8FE3-E4A3D654F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C859A-FE93-4CCD-B81A-BC36BFD928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0BEBD-DE69-4FF6-899C-E1324530E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A01B-7BAD-674A-872D-A9168A42D2EC}" type="datetime1">
              <a:rPr lang="en-US" smtClean="0"/>
              <a:t>3/25/23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5FB69-AFC7-4CDA-A060-0F324B70B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EF88E-451C-4558-A7F0-FB60AA03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009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A5B63-19D0-4B83-9EE0-E44D9C516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2BF06-4953-48B3-AA16-595718118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2FFC1-A686-43DD-8B2D-A5379DEB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CA584-0689-1949-9295-CAD904553B32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031B5-5F3C-42D9-B4F5-595FA8A15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618-2252-468C-8231-1427D7FBC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1565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EC23D-B9BA-4212-AD80-331879F52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AA22B6-D1FD-4E83-A22D-8F4DBD3B1F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3792DB-7125-4D73-9D2E-9709404F0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6FC25-C1FB-407D-9AE0-2036FBA5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89AE1-2100-284F-B394-E260B89E770B}" type="datetime1">
              <a:rPr lang="en-US" smtClean="0"/>
              <a:t>3/25/23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3A42D6-964C-40C3-8EE8-413AE6F5E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08FD5-98DA-4644-BA1D-466C03CFB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5262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572C2-6B67-4E72-AABA-B387EFC33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11666F-99E4-4A4C-8BA8-DE8A7332F9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0B8BA-65E5-49CC-BAB5-44567C3D3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249A1-2C2D-BC43-9E18-E45EAC370D9F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BA59EF-D512-465F-A60E-EAE35FD9B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D087B-11E0-4CBA-A3D3-25951028F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8630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CBC963-B651-4021-83B6-7D980F5CD1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AA7A5B-2147-4D77-95DB-B1F780AE58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6E580-78C2-4F0D-9978-5167328F1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D6255-26E3-E941-AD9C-2DD9BB49C627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2354F-B373-4656-BB22-7BED75FAC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19C05-98FB-498E-8FE7-3B52650E7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4625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14588" y="749019"/>
            <a:ext cx="10762825" cy="6093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Social Media Cross Platform Software (FAMIX)</a:t>
            </a: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1B88D-61D3-0F4A-B1A5-E60EC277F0E0}" type="datetime1">
              <a:rPr lang="en-US" smtClean="0"/>
              <a:t>3/25/23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0557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84D2-87E6-45ED-B3D3-EE687328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B1D305-1320-4BD5-8D7A-4D6F98EEF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71EBC-4E75-41B5-9BA5-566DE7661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C16D1-56A5-4748-B767-F444DD9253CF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B3678-935F-48AB-B900-9DBB4A7D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04010-ABE0-4D0F-8EB2-8459217A5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04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DF628-4E7D-4243-BA63-D7BFD4D4D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1B7BD-1C40-44A4-97C5-C8E1F417B2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E6A62A-5CCD-47EE-A234-B06401EC9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F75620-6CBC-4332-A5F4-95164F9C8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C94E-4338-3B4B-A2A2-3AA9E9216694}" type="datetime1">
              <a:rPr lang="en-US" smtClean="0"/>
              <a:t>3/25/23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713C5-4018-451E-9EC7-01E2B4E40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A9607D-9ABE-45F0-8E90-93CFA0B8F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618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783D8-F152-437D-AE5E-2B727C44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D6354-1834-4BF4-AE1C-0DF1C26065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DD337-F7BC-4805-96C9-C3362D6FA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3DDC04-61C2-4E44-8A77-8E6768C000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0A6B05-8BC9-42A4-BF60-23B99A789A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668869-42BC-4A23-83AB-57D09F566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E7B6B-A1D9-7A41-BE83-E8B66FF7632C}" type="datetime1">
              <a:rPr lang="en-US" smtClean="0"/>
              <a:t>3/25/23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EBB42C-F69B-4F87-A6E8-C064C9825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DCDEA-01DA-4DCD-8B7D-E360CA031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926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0206E-63EF-41C7-9B68-88EE9E29C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F18822-E093-4746-B488-949C95F74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38870-D91F-C34D-9BC5-27F25AAB1941}" type="datetime1">
              <a:rPr lang="en-US" smtClean="0"/>
              <a:t>3/25/23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0DEAF-8256-4EB5-8D14-8E0E53A80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8646F-A819-4EC1-A321-2F6863E83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199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70A6EC-0093-48C9-8086-08A2F63AF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75F7E-10F4-9F40-AE5A-66B916E62035}" type="datetime1">
              <a:rPr lang="en-US" smtClean="0"/>
              <a:t>3/25/23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1ECF27-2BE2-4FCD-91F6-CA1E75D8F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2A9497-5B2D-4C75-B253-22CE960A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459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41C7-55E0-4F5F-BA16-297A93A0A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82E36-AC07-40EE-8C6D-065B58A5C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ACF816-8E61-4074-82BB-048944E6C3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7BB65-0E67-4C31-BE5E-53782107E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E9B75-9650-9148-9576-860A2C4ED36E}" type="datetime1">
              <a:rPr lang="en-US" smtClean="0"/>
              <a:t>3/25/23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83C2D-ABBF-4A9C-A7B0-EA684404B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7C316A-24CA-4F30-8DDA-E6C3DA21C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83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5817A-6825-4187-A8C5-07430AB25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770F25-706A-43B9-A664-8348A31D5B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868A6-F0F7-43FA-85E9-D0CFFE264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15563-59DD-475B-91D8-3F6F2370F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81B1-4560-5643-96A1-70B468E7DCF3}" type="datetime1">
              <a:rPr lang="en-US" smtClean="0"/>
              <a:t>3/25/23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58554B-C1C4-4810-977D-4D9989B1E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CD6B5-90D5-4AB6-AB31-E633EF6B3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300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B90309-1360-4A47-84B8-150477421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0625DA-79C2-431D-95BE-C08FCBF6B2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D314B1-8EC5-4576-B1FB-D18FDF8DDC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51AC7-10CB-D34E-8455-38F52B99F767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1F4CC-BB89-481F-8866-1BBE319857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2810A2-454D-4242-83E3-6A64E0EBD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8CCC0-166E-492B-B676-F2D6907DC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57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E2F646-9FAE-40A4-B35E-5424F1A44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47C67-F4C2-409B-9901-B48B6909A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4064F-F886-4248-91B3-2670124B7E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41BE1-2034-114F-987A-95BFC0E2DD2A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E3CAE-1104-40D6-BE8B-FCE5550AB1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26272-2106-46E7-A444-6ED2F1735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C7FBC-485C-430E-BC12-C330399D6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879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70464A2-72EA-4743-B1CA-57FCD946A6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8194" y="3917561"/>
            <a:ext cx="6293806" cy="1804904"/>
          </a:xfrm>
        </p:spPr>
        <p:txBody>
          <a:bodyPr>
            <a:no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Supervisor: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MS. Fatema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Tuj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Johora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Lecturer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CSE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Green University Of Bangladesh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39ED8-5C32-49B1-BFFA-D82CAF818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B4DB-7885-714C-84F9-091F2BFF47D3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3B404-9F92-4B86-AF85-BC3B22480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058" y="2426745"/>
            <a:ext cx="6902985" cy="566821"/>
          </a:xfrm>
        </p:spPr>
        <p:txBody>
          <a:bodyPr/>
          <a:lstStyle/>
          <a:p>
            <a:r>
              <a:rPr lang="x-none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2136C-0345-452F-8145-A2C1728F3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1</a:t>
            </a:fld>
            <a:endParaRPr lang="en-US" sz="1800" dirty="0"/>
          </a:p>
        </p:txBody>
      </p:sp>
      <p:sp>
        <p:nvSpPr>
          <p:cNvPr id="13" name="object 20">
            <a:extLst>
              <a:ext uri="{FF2B5EF4-FFF2-40B4-BE49-F238E27FC236}">
                <a16:creationId xmlns:a16="http://schemas.microsoft.com/office/drawing/2014/main" id="{6CC70BC6-5949-48B3-8BDB-2B387BC1B34C}"/>
              </a:ext>
            </a:extLst>
          </p:cNvPr>
          <p:cNvSpPr/>
          <p:nvPr/>
        </p:nvSpPr>
        <p:spPr>
          <a:xfrm>
            <a:off x="5405135" y="68271"/>
            <a:ext cx="1378847" cy="11869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9">
            <a:extLst>
              <a:ext uri="{FF2B5EF4-FFF2-40B4-BE49-F238E27FC236}">
                <a16:creationId xmlns:a16="http://schemas.microsoft.com/office/drawing/2014/main" id="{BDD7309D-B604-4623-9BB5-FDAD69D03E45}"/>
              </a:ext>
            </a:extLst>
          </p:cNvPr>
          <p:cNvSpPr txBox="1">
            <a:spLocks/>
          </p:cNvSpPr>
          <p:nvPr/>
        </p:nvSpPr>
        <p:spPr>
          <a:xfrm>
            <a:off x="3704177" y="1322492"/>
            <a:ext cx="5104943" cy="566822"/>
          </a:xfrm>
          <a:prstGeom prst="rect">
            <a:avLst/>
          </a:prstGeom>
        </p:spPr>
        <p:txBody>
          <a:bodyPr vert="horz" wrap="square" lIns="0" tIns="12700" rIns="0" bIns="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US" sz="1800" b="1" spc="-5" dirty="0">
                <a:solidFill>
                  <a:srgbClr val="4D4949"/>
                </a:solidFill>
                <a:latin typeface="+mn-lt"/>
              </a:rPr>
              <a:t>Green University of</a:t>
            </a:r>
            <a:r>
              <a:rPr lang="en-US" sz="1800" b="1" spc="-50" dirty="0">
                <a:solidFill>
                  <a:srgbClr val="4D4949"/>
                </a:solidFill>
                <a:latin typeface="+mn-lt"/>
              </a:rPr>
              <a:t> </a:t>
            </a:r>
            <a:r>
              <a:rPr lang="en-US" sz="1800" b="1" spc="-5" dirty="0">
                <a:solidFill>
                  <a:srgbClr val="4D4949"/>
                </a:solidFill>
                <a:latin typeface="+mn-lt"/>
              </a:rPr>
              <a:t>Bangladesh</a:t>
            </a:r>
            <a:endParaRPr lang="en-US" sz="1800" b="1" dirty="0">
              <a:latin typeface="+mn-l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r>
              <a:rPr lang="en-US" sz="1800" b="1" spc="-5" dirty="0">
                <a:solidFill>
                  <a:srgbClr val="4D4949"/>
                </a:solidFill>
                <a:latin typeface="+mn-lt"/>
              </a:rPr>
              <a:t>Department of Computer Science </a:t>
            </a:r>
            <a:r>
              <a:rPr lang="en-US" sz="1800" b="1" dirty="0">
                <a:solidFill>
                  <a:srgbClr val="4D4949"/>
                </a:solidFill>
                <a:latin typeface="+mn-lt"/>
              </a:rPr>
              <a:t>&amp;</a:t>
            </a:r>
            <a:r>
              <a:rPr lang="en-US" sz="1800" b="1" spc="-80" dirty="0">
                <a:solidFill>
                  <a:srgbClr val="4D4949"/>
                </a:solidFill>
                <a:latin typeface="+mn-lt"/>
              </a:rPr>
              <a:t> </a:t>
            </a:r>
            <a:r>
              <a:rPr lang="en-US" sz="1800" b="1" spc="-5" dirty="0">
                <a:solidFill>
                  <a:srgbClr val="4D4949"/>
                </a:solidFill>
                <a:latin typeface="+mn-lt"/>
              </a:rPr>
              <a:t>Engineering</a:t>
            </a:r>
            <a:endParaRPr lang="en-US" sz="1800" b="1" dirty="0">
              <a:latin typeface="+mn-lt"/>
            </a:endParaRPr>
          </a:p>
        </p:txBody>
      </p:sp>
      <p:sp>
        <p:nvSpPr>
          <p:cNvPr id="17" name="object 13">
            <a:extLst>
              <a:ext uri="{FF2B5EF4-FFF2-40B4-BE49-F238E27FC236}">
                <a16:creationId xmlns:a16="http://schemas.microsoft.com/office/drawing/2014/main" id="{CC66333F-696F-4D07-9820-5E0192248B5D}"/>
              </a:ext>
            </a:extLst>
          </p:cNvPr>
          <p:cNvSpPr txBox="1"/>
          <p:nvPr/>
        </p:nvSpPr>
        <p:spPr>
          <a:xfrm>
            <a:off x="1010971" y="3917561"/>
            <a:ext cx="36100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5" dirty="0">
                <a:solidFill>
                  <a:srgbClr val="443D2A"/>
                </a:solidFill>
                <a:cs typeface="Carlito"/>
              </a:rPr>
              <a:t>Presented</a:t>
            </a:r>
            <a:r>
              <a:rPr sz="3200" b="1" spc="-85" dirty="0">
                <a:solidFill>
                  <a:srgbClr val="443D2A"/>
                </a:solidFill>
                <a:cs typeface="Carlito"/>
              </a:rPr>
              <a:t> </a:t>
            </a:r>
            <a:r>
              <a:rPr sz="3200" b="1" spc="-5" dirty="0">
                <a:solidFill>
                  <a:srgbClr val="443D2A"/>
                </a:solidFill>
                <a:cs typeface="Carlito"/>
              </a:rPr>
              <a:t>By</a:t>
            </a:r>
            <a:endParaRPr sz="3200" b="1" dirty="0">
              <a:cs typeface="Carli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10971" y="4612178"/>
            <a:ext cx="331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Shuvobroto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Biswas (183002066)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Arobi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(183002057)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Susmita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Rani (191002139)</a:t>
            </a:r>
          </a:p>
        </p:txBody>
      </p:sp>
    </p:spTree>
    <p:extLst>
      <p:ext uri="{BB962C8B-B14F-4D97-AF65-F5344CB8AC3E}">
        <p14:creationId xmlns:p14="http://schemas.microsoft.com/office/powerpoint/2010/main" val="642523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61A28-A1AA-8058-F8DC-B52A15A8A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57515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Requirements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9A9CB-4E8B-49B4-001E-8AFB6804D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47F8B-ABB8-3D4A-95E8-588B29A0D2B3}" type="datetime1">
              <a:rPr lang="en-US" smtClean="0"/>
              <a:t>3/25/23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B830F-5B85-22F3-9A9E-DA6EA7320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9A43C2E6-8A10-EF54-7931-CD1F6CBC6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704136"/>
              </p:ext>
            </p:extLst>
          </p:nvPr>
        </p:nvGraphicFramePr>
        <p:xfrm>
          <a:off x="838200" y="1209534"/>
          <a:ext cx="10887475" cy="443893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785558">
                  <a:extLst>
                    <a:ext uri="{9D8B030D-6E8A-4147-A177-3AD203B41FA5}">
                      <a16:colId xmlns:a16="http://schemas.microsoft.com/office/drawing/2014/main" val="3651689403"/>
                    </a:ext>
                  </a:extLst>
                </a:gridCol>
                <a:gridCol w="3516683">
                  <a:extLst>
                    <a:ext uri="{9D8B030D-6E8A-4147-A177-3AD203B41FA5}">
                      <a16:colId xmlns:a16="http://schemas.microsoft.com/office/drawing/2014/main" val="2220538214"/>
                    </a:ext>
                  </a:extLst>
                </a:gridCol>
                <a:gridCol w="3585234">
                  <a:extLst>
                    <a:ext uri="{9D8B030D-6E8A-4147-A177-3AD203B41FA5}">
                      <a16:colId xmlns:a16="http://schemas.microsoft.com/office/drawing/2014/main" val="1271032819"/>
                    </a:ext>
                  </a:extLst>
                </a:gridCol>
              </a:tblGrid>
              <a:tr h="1046649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Functional Requirements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Non-Functional Requirements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User Requirements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52461"/>
                  </a:ext>
                </a:extLst>
              </a:tr>
              <a:tr h="3392282">
                <a:tc>
                  <a:txBody>
                    <a:bodyPr/>
                    <a:lstStyle/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Home Page</a:t>
                      </a: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User</a:t>
                      </a:r>
                      <a:r>
                        <a:rPr lang="en-US" sz="2000" baseline="0" dirty="0">
                          <a:latin typeface="+mn-lt"/>
                        </a:rPr>
                        <a:t> List</a:t>
                      </a:r>
                      <a:endParaRPr lang="en-US" sz="2000" dirty="0">
                        <a:latin typeface="+mn-lt"/>
                      </a:endParaRP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Job</a:t>
                      </a:r>
                      <a:r>
                        <a:rPr lang="en-US" sz="2000" baseline="0" dirty="0">
                          <a:latin typeface="+mn-lt"/>
                        </a:rPr>
                        <a:t> Board</a:t>
                      </a:r>
                      <a:endParaRPr lang="en-US" sz="2000" dirty="0">
                        <a:latin typeface="+mn-lt"/>
                      </a:endParaRP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Profile</a:t>
                      </a: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Settings</a:t>
                      </a:r>
                    </a:p>
                    <a:p>
                      <a:pPr marL="0" lvl="1" indent="0">
                        <a:buFont typeface="Arial" panose="020B0604020202020204" pitchFamily="34" charset="0"/>
                        <a:buNone/>
                      </a:pPr>
                      <a:endParaRPr lang="en-US" sz="2000" dirty="0">
                        <a:latin typeface="+mn-lt"/>
                      </a:endParaRP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Performance</a:t>
                      </a: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Usability </a:t>
                      </a: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Security</a:t>
                      </a: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Portability</a:t>
                      </a:r>
                    </a:p>
                    <a:p>
                      <a:pPr marL="342900" lvl="1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Helpline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Easy and simple to operate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Quick response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Effectively Handling Operational Errors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+mn-lt"/>
                        </a:rPr>
                        <a:t>User Support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9367538"/>
                  </a:ext>
                </a:extLst>
              </a:tr>
            </a:tbl>
          </a:graphicData>
        </a:graphic>
      </p:graphicFrame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913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9B0AF-C54E-4AAA-815C-5BD88E56C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557" y="34591"/>
            <a:ext cx="10056962" cy="77976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Methods And Approaches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57BC9-6090-4679-8773-BBD2DE3F9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11</a:t>
            </a:fld>
            <a:endParaRPr lang="en-US" sz="1800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sp>
        <p:nvSpPr>
          <p:cNvPr id="9" name="Flowchart: Terminator 8"/>
          <p:cNvSpPr/>
          <p:nvPr/>
        </p:nvSpPr>
        <p:spPr>
          <a:xfrm>
            <a:off x="1045025" y="1012375"/>
            <a:ext cx="2890157" cy="80758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Setup Environment</a:t>
            </a:r>
          </a:p>
        </p:txBody>
      </p:sp>
      <p:sp>
        <p:nvSpPr>
          <p:cNvPr id="10" name="Down Arrow 9"/>
          <p:cNvSpPr/>
          <p:nvPr/>
        </p:nvSpPr>
        <p:spPr>
          <a:xfrm>
            <a:off x="2367643" y="1819958"/>
            <a:ext cx="342900" cy="4085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Terminator 10"/>
          <p:cNvSpPr/>
          <p:nvPr/>
        </p:nvSpPr>
        <p:spPr>
          <a:xfrm>
            <a:off x="1045025" y="2228513"/>
            <a:ext cx="2890157" cy="80758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Ready SDK</a:t>
            </a:r>
          </a:p>
        </p:txBody>
      </p:sp>
      <p:sp>
        <p:nvSpPr>
          <p:cNvPr id="12" name="Down Arrow 11"/>
          <p:cNvSpPr/>
          <p:nvPr/>
        </p:nvSpPr>
        <p:spPr>
          <a:xfrm>
            <a:off x="2334986" y="3034396"/>
            <a:ext cx="342900" cy="4085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Terminator 13"/>
          <p:cNvSpPr/>
          <p:nvPr/>
        </p:nvSpPr>
        <p:spPr>
          <a:xfrm>
            <a:off x="1045027" y="3444651"/>
            <a:ext cx="2890157" cy="80758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Opening Dev Server</a:t>
            </a:r>
          </a:p>
        </p:txBody>
      </p:sp>
      <p:sp>
        <p:nvSpPr>
          <p:cNvPr id="15" name="Down Arrow 14"/>
          <p:cNvSpPr/>
          <p:nvPr/>
        </p:nvSpPr>
        <p:spPr>
          <a:xfrm>
            <a:off x="2318652" y="4252234"/>
            <a:ext cx="342900" cy="4085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Terminator 15"/>
          <p:cNvSpPr/>
          <p:nvPr/>
        </p:nvSpPr>
        <p:spPr>
          <a:xfrm>
            <a:off x="1045024" y="4660789"/>
            <a:ext cx="2890157" cy="80758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Customizing Codes </a:t>
            </a:r>
          </a:p>
        </p:txBody>
      </p:sp>
      <p:sp>
        <p:nvSpPr>
          <p:cNvPr id="17" name="Down Arrow 16"/>
          <p:cNvSpPr/>
          <p:nvPr/>
        </p:nvSpPr>
        <p:spPr>
          <a:xfrm>
            <a:off x="2310493" y="5468372"/>
            <a:ext cx="342900" cy="4085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Terminator 17"/>
          <p:cNvSpPr/>
          <p:nvPr/>
        </p:nvSpPr>
        <p:spPr>
          <a:xfrm>
            <a:off x="1045024" y="5876927"/>
            <a:ext cx="2890157" cy="80758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UI  </a:t>
            </a:r>
          </a:p>
        </p:txBody>
      </p:sp>
      <p:sp>
        <p:nvSpPr>
          <p:cNvPr id="19" name="Flowchart: Terminator 18"/>
          <p:cNvSpPr/>
          <p:nvPr/>
        </p:nvSpPr>
        <p:spPr>
          <a:xfrm>
            <a:off x="6312425" y="3245136"/>
            <a:ext cx="2890157" cy="80758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Integrate APIS</a:t>
            </a:r>
          </a:p>
        </p:txBody>
      </p:sp>
      <p:sp>
        <p:nvSpPr>
          <p:cNvPr id="20" name="Flowchart: Terminator 19"/>
          <p:cNvSpPr/>
          <p:nvPr/>
        </p:nvSpPr>
        <p:spPr>
          <a:xfrm>
            <a:off x="6312424" y="4459300"/>
            <a:ext cx="2890157" cy="80758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Ready to Build PS</a:t>
            </a:r>
          </a:p>
        </p:txBody>
      </p:sp>
      <p:sp>
        <p:nvSpPr>
          <p:cNvPr id="21" name="Flowchart: Terminator 20"/>
          <p:cNvSpPr/>
          <p:nvPr/>
        </p:nvSpPr>
        <p:spPr>
          <a:xfrm>
            <a:off x="6303474" y="5625171"/>
            <a:ext cx="2890157" cy="80758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Publish to Stores</a:t>
            </a:r>
          </a:p>
        </p:txBody>
      </p:sp>
      <p:sp>
        <p:nvSpPr>
          <p:cNvPr id="22" name="Down Arrow 21"/>
          <p:cNvSpPr/>
          <p:nvPr/>
        </p:nvSpPr>
        <p:spPr>
          <a:xfrm>
            <a:off x="7569723" y="4047956"/>
            <a:ext cx="342900" cy="4085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/>
          <p:cNvSpPr/>
          <p:nvPr/>
        </p:nvSpPr>
        <p:spPr>
          <a:xfrm>
            <a:off x="7585262" y="5274184"/>
            <a:ext cx="351637" cy="3582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Terminator 23"/>
          <p:cNvSpPr/>
          <p:nvPr/>
        </p:nvSpPr>
        <p:spPr>
          <a:xfrm>
            <a:off x="6296094" y="2055474"/>
            <a:ext cx="2890157" cy="807583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26" name="Down Arrow 25"/>
          <p:cNvSpPr/>
          <p:nvPr/>
        </p:nvSpPr>
        <p:spPr>
          <a:xfrm>
            <a:off x="7588396" y="2854643"/>
            <a:ext cx="342900" cy="4085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Curved Connector 26"/>
          <p:cNvCxnSpPr>
            <a:stCxn id="18" idx="3"/>
            <a:endCxn id="24" idx="1"/>
          </p:cNvCxnSpPr>
          <p:nvPr/>
        </p:nvCxnSpPr>
        <p:spPr>
          <a:xfrm flipV="1">
            <a:off x="3935181" y="2459266"/>
            <a:ext cx="2360913" cy="3821453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F021D0-3A70-DA43-8FDA-374F06CC9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B79F3-1D5B-7247-9BD7-F9B178D778DF}" type="datetime1">
              <a:rPr lang="en-US" smtClean="0"/>
              <a:t>3/25/23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909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18F14-A777-40EE-BB80-54C607394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287"/>
            <a:ext cx="9970698" cy="68906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641DD-57B8-49C5-A955-97E2D0A9C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4951"/>
            <a:ext cx="10515600" cy="4943385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Proposed Systems: </a:t>
            </a:r>
          </a:p>
          <a:p>
            <a:r>
              <a:rPr lang="en-US" sz="2000" dirty="0"/>
              <a:t>Our software will provide some unique features along with emergency  help center .</a:t>
            </a:r>
          </a:p>
          <a:p>
            <a:r>
              <a:rPr lang="en-US" sz="2000" dirty="0"/>
              <a:t>Also keep some information about-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Make friend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Post job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Employee onboarding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Location recognition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Profile settings  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5035F-0904-40C9-A3D0-E4DD271CB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B716-C68B-F248-8FDC-38340AF275BF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4047D-0D9D-462A-8B25-2F3C752FE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12</a:t>
            </a:fld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151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FD94EC-1964-CA4B-955E-8BB5B5F3F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82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8491C41-7392-5847-84E4-61A8968531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25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D6010C4-59AB-F04E-840D-5BE71BFE4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02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9B0AF-C54E-4AAA-815C-5BD88E56C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080"/>
            <a:ext cx="9944819" cy="6628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Use Case Diagram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37CEF-757D-4474-9F3B-5DFB0B42A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04E6-4B39-3543-B6C4-FB19EB5CDEFB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57BC9-6090-4679-8773-BBD2DE3F9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16</a:t>
            </a:fld>
            <a:endParaRPr lang="en-US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9413BA-244E-1203-2946-0CE635EB055A}"/>
              </a:ext>
            </a:extLst>
          </p:cNvPr>
          <p:cNvSpPr/>
          <p:nvPr/>
        </p:nvSpPr>
        <p:spPr>
          <a:xfrm>
            <a:off x="2408290" y="779952"/>
            <a:ext cx="836762" cy="3091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8C21AE-3B75-123C-75C0-D11D996D447A}"/>
              </a:ext>
            </a:extLst>
          </p:cNvPr>
          <p:cNvSpPr/>
          <p:nvPr/>
        </p:nvSpPr>
        <p:spPr>
          <a:xfrm>
            <a:off x="2209800" y="721028"/>
            <a:ext cx="602411" cy="3091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787" y="641875"/>
            <a:ext cx="5529866" cy="5574250"/>
          </a:xfrm>
          <a:prstGeom prst="rect">
            <a:avLst/>
          </a:prstGeom>
        </p:spPr>
      </p:pic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2CD23B5-26D8-EE4A-AE51-D4F1834F6FAC}"/>
              </a:ext>
            </a:extLst>
          </p:cNvPr>
          <p:cNvCxnSpPr/>
          <p:nvPr/>
        </p:nvCxnSpPr>
        <p:spPr>
          <a:xfrm flipH="1" flipV="1">
            <a:off x="5902960" y="1229360"/>
            <a:ext cx="1635760" cy="9550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B42E072-D974-9C43-9CBC-63E74D7145A6}"/>
              </a:ext>
            </a:extLst>
          </p:cNvPr>
          <p:cNvCxnSpPr>
            <a:cxnSpLocks/>
          </p:cNvCxnSpPr>
          <p:nvPr/>
        </p:nvCxnSpPr>
        <p:spPr>
          <a:xfrm flipH="1">
            <a:off x="5902960" y="2336800"/>
            <a:ext cx="1554480" cy="1219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5DB0C11-B781-C245-938F-BDFC0F41C71B}"/>
              </a:ext>
            </a:extLst>
          </p:cNvPr>
          <p:cNvCxnSpPr>
            <a:cxnSpLocks/>
          </p:cNvCxnSpPr>
          <p:nvPr/>
        </p:nvCxnSpPr>
        <p:spPr>
          <a:xfrm flipV="1">
            <a:off x="2987040" y="1229360"/>
            <a:ext cx="1473200" cy="2286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327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37CEF-757D-4474-9F3B-5DFB0B42A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64EF5-1A57-B54D-BD55-2A4C08417B05}" type="datetime1">
              <a:rPr lang="en-US" sz="2000" smtClean="0"/>
              <a:t>3/25/23</a:t>
            </a:fld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57BC9-6090-4679-8773-BBD2DE3F9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17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70FDD9-71D2-04D6-691F-439386E50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34"/>
            <a:ext cx="9944819" cy="6628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Data Flow Diagram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619" y="688997"/>
            <a:ext cx="6765322" cy="5048415"/>
          </a:xfrm>
          <a:prstGeom prst="rect">
            <a:avLst/>
          </a:prstGeom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920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18F14-A777-40EE-BB80-54C607394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202"/>
            <a:ext cx="9970698" cy="868452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Tools</a:t>
            </a:r>
            <a:r>
              <a:rPr lang="en-US" sz="4000" b="1" dirty="0">
                <a:latin typeface="+mn-lt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5035F-0904-40C9-A3D0-E4DD271CB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09B19-0DBF-2347-9BB3-2044C96C01F2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4047D-0D9D-462A-8B25-2F3C752FE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18</a:t>
            </a:fld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3D75DD-5F03-A343-8D46-A422FD2725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82" y="1722347"/>
            <a:ext cx="11845636" cy="341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472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99795-9A3E-824D-98F7-703FFFED5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CA584-0689-1949-9295-CAD904553B32}" type="datetime1">
              <a:rPr lang="en-US" smtClean="0"/>
              <a:t>3/25/23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379B9-A730-1242-A69C-1A1556DB7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52ECD-19B4-2F4C-B809-195AF0105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mtClean="0"/>
              <a:t>19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02D1B5-1FFB-8546-A5CA-BA903A4050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" t="-1846" r="67516" b="12545"/>
          <a:stretch/>
        </p:blipFill>
        <p:spPr>
          <a:xfrm>
            <a:off x="11342806" y="-104775"/>
            <a:ext cx="849194" cy="914400"/>
          </a:xfrm>
          <a:prstGeom prst="rect">
            <a:avLst/>
          </a:prstGeom>
        </p:spPr>
      </p:pic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718AD56F-AA8F-C14A-882F-46E859969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734"/>
            <a:ext cx="504092" cy="49847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0E71251D-81E0-F045-BC9C-A290EE1B697F}"/>
              </a:ext>
            </a:extLst>
          </p:cNvPr>
          <p:cNvGrpSpPr/>
          <p:nvPr/>
        </p:nvGrpSpPr>
        <p:grpSpPr>
          <a:xfrm>
            <a:off x="3026176" y="1762551"/>
            <a:ext cx="7855003" cy="4566439"/>
            <a:chOff x="1502176" y="1435673"/>
            <a:chExt cx="7855003" cy="4566438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7EC9CB8-FEFD-8D47-BD9D-BF6C78C8E29D}"/>
                </a:ext>
              </a:extLst>
            </p:cNvPr>
            <p:cNvCxnSpPr/>
            <p:nvPr/>
          </p:nvCxnSpPr>
          <p:spPr>
            <a:xfrm flipV="1">
              <a:off x="1502176" y="5933342"/>
              <a:ext cx="7855003" cy="68769"/>
            </a:xfrm>
            <a:prstGeom prst="line">
              <a:avLst/>
            </a:prstGeom>
            <a:ln w="6350">
              <a:solidFill>
                <a:srgbClr val="B1B6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3480640-6080-5846-955B-25A26CB902F9}"/>
                </a:ext>
              </a:extLst>
            </p:cNvPr>
            <p:cNvCxnSpPr/>
            <p:nvPr/>
          </p:nvCxnSpPr>
          <p:spPr>
            <a:xfrm>
              <a:off x="1502176" y="1435673"/>
              <a:ext cx="7855003" cy="3509"/>
            </a:xfrm>
            <a:prstGeom prst="line">
              <a:avLst/>
            </a:prstGeom>
            <a:ln w="6350">
              <a:solidFill>
                <a:srgbClr val="B1B6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2DE0EE0-BE16-D44A-B620-6A09BA6984E1}"/>
              </a:ext>
            </a:extLst>
          </p:cNvPr>
          <p:cNvGrpSpPr/>
          <p:nvPr/>
        </p:nvGrpSpPr>
        <p:grpSpPr>
          <a:xfrm>
            <a:off x="3032711" y="1679277"/>
            <a:ext cx="6746290" cy="4658547"/>
            <a:chOff x="1483311" y="1583990"/>
            <a:chExt cx="6746289" cy="455963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C980672-F915-9A4A-87FD-A47A2CCCECDD}"/>
                </a:ext>
              </a:extLst>
            </p:cNvPr>
            <p:cNvCxnSpPr/>
            <p:nvPr/>
          </p:nvCxnSpPr>
          <p:spPr>
            <a:xfrm>
              <a:off x="1483311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F3CAA34-4747-AD4F-A2FC-56D895D848E7}"/>
                </a:ext>
              </a:extLst>
            </p:cNvPr>
            <p:cNvCxnSpPr/>
            <p:nvPr/>
          </p:nvCxnSpPr>
          <p:spPr>
            <a:xfrm>
              <a:off x="2711005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599146C-CBC0-4C43-A0F6-9FFC0427B6F6}"/>
                </a:ext>
              </a:extLst>
            </p:cNvPr>
            <p:cNvCxnSpPr/>
            <p:nvPr/>
          </p:nvCxnSpPr>
          <p:spPr>
            <a:xfrm>
              <a:off x="3937360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361A9DC-409C-FF45-81F2-A041114E89DD}"/>
                </a:ext>
              </a:extLst>
            </p:cNvPr>
            <p:cNvCxnSpPr/>
            <p:nvPr/>
          </p:nvCxnSpPr>
          <p:spPr>
            <a:xfrm>
              <a:off x="5162374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F279064-39D6-8C45-B872-AFFEB9B9D087}"/>
                </a:ext>
              </a:extLst>
            </p:cNvPr>
            <p:cNvCxnSpPr/>
            <p:nvPr/>
          </p:nvCxnSpPr>
          <p:spPr>
            <a:xfrm>
              <a:off x="6390068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486DA41-1DBD-8744-AEE2-8775844B7A04}"/>
                </a:ext>
              </a:extLst>
            </p:cNvPr>
            <p:cNvCxnSpPr/>
            <p:nvPr/>
          </p:nvCxnSpPr>
          <p:spPr>
            <a:xfrm>
              <a:off x="7616423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6B8598F-51E8-7641-A827-1A5CFF130723}"/>
                </a:ext>
              </a:extLst>
            </p:cNvPr>
            <p:cNvCxnSpPr/>
            <p:nvPr/>
          </p:nvCxnSpPr>
          <p:spPr>
            <a:xfrm>
              <a:off x="2096488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08986F4-E238-3743-BA96-BD1010E2FFE0}"/>
                </a:ext>
              </a:extLst>
            </p:cNvPr>
            <p:cNvCxnSpPr/>
            <p:nvPr/>
          </p:nvCxnSpPr>
          <p:spPr>
            <a:xfrm>
              <a:off x="3324182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613A9A-9BBC-5846-AC5E-EFF48DA296D3}"/>
                </a:ext>
              </a:extLst>
            </p:cNvPr>
            <p:cNvCxnSpPr/>
            <p:nvPr/>
          </p:nvCxnSpPr>
          <p:spPr>
            <a:xfrm>
              <a:off x="4550537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F1D3E66-EACB-A442-A746-A611960758EB}"/>
                </a:ext>
              </a:extLst>
            </p:cNvPr>
            <p:cNvCxnSpPr/>
            <p:nvPr/>
          </p:nvCxnSpPr>
          <p:spPr>
            <a:xfrm>
              <a:off x="5775551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88C2C9B-E507-C14A-8CD7-929AA8DD7F6E}"/>
                </a:ext>
              </a:extLst>
            </p:cNvPr>
            <p:cNvCxnSpPr/>
            <p:nvPr/>
          </p:nvCxnSpPr>
          <p:spPr>
            <a:xfrm>
              <a:off x="7003246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B305819-B7EB-0A41-9D7B-56DFEF4C4F06}"/>
                </a:ext>
              </a:extLst>
            </p:cNvPr>
            <p:cNvCxnSpPr/>
            <p:nvPr/>
          </p:nvCxnSpPr>
          <p:spPr>
            <a:xfrm>
              <a:off x="8229600" y="1583990"/>
              <a:ext cx="0" cy="4559635"/>
            </a:xfrm>
            <a:prstGeom prst="line">
              <a:avLst/>
            </a:prstGeom>
            <a:ln w="381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B60BA7C-68A0-1F4D-9500-D8EE86436283}"/>
              </a:ext>
            </a:extLst>
          </p:cNvPr>
          <p:cNvGrpSpPr/>
          <p:nvPr/>
        </p:nvGrpSpPr>
        <p:grpSpPr>
          <a:xfrm>
            <a:off x="2693626" y="1201029"/>
            <a:ext cx="7398826" cy="523220"/>
            <a:chOff x="1212143" y="1207476"/>
            <a:chExt cx="7398826" cy="52322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359D9D0-9C52-E54A-ADD6-F15698C3B7A1}"/>
                </a:ext>
              </a:extLst>
            </p:cNvPr>
            <p:cNvSpPr txBox="1"/>
            <p:nvPr/>
          </p:nvSpPr>
          <p:spPr>
            <a:xfrm>
              <a:off x="1212143" y="1207476"/>
              <a:ext cx="6552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FEB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14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F3A926D-2D09-614C-B254-70DF61EE9FA9}"/>
                </a:ext>
              </a:extLst>
            </p:cNvPr>
            <p:cNvSpPr txBox="1"/>
            <p:nvPr/>
          </p:nvSpPr>
          <p:spPr>
            <a:xfrm>
              <a:off x="1825320" y="1207476"/>
              <a:ext cx="63311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FEB 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20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42D96C8-E2F7-1E45-90FC-4F04295DD363}"/>
                </a:ext>
              </a:extLst>
            </p:cNvPr>
            <p:cNvSpPr txBox="1"/>
            <p:nvPr/>
          </p:nvSpPr>
          <p:spPr>
            <a:xfrm>
              <a:off x="2439838" y="1207476"/>
              <a:ext cx="7117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MAR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24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4D848E0-559B-264F-8739-39C4706777C6}"/>
                </a:ext>
              </a:extLst>
            </p:cNvPr>
            <p:cNvSpPr txBox="1"/>
            <p:nvPr/>
          </p:nvSpPr>
          <p:spPr>
            <a:xfrm>
              <a:off x="3053012" y="1207476"/>
              <a:ext cx="6705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APR 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7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7925EBF-A029-C94F-98B1-41E53A45E04C}"/>
                </a:ext>
              </a:extLst>
            </p:cNvPr>
            <p:cNvSpPr txBox="1"/>
            <p:nvPr/>
          </p:nvSpPr>
          <p:spPr>
            <a:xfrm>
              <a:off x="3666191" y="1207476"/>
              <a:ext cx="73600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MAY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8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1B840CA-98E9-CC47-96F7-7F518A870AD0}"/>
                </a:ext>
              </a:extLst>
            </p:cNvPr>
            <p:cNvSpPr txBox="1"/>
            <p:nvPr/>
          </p:nvSpPr>
          <p:spPr>
            <a:xfrm>
              <a:off x="4279368" y="1207476"/>
              <a:ext cx="7188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JUN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5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B3F9570-5057-2B4C-B36B-2451F887DC9D}"/>
                </a:ext>
              </a:extLst>
            </p:cNvPr>
            <p:cNvSpPr txBox="1"/>
            <p:nvPr/>
          </p:nvSpPr>
          <p:spPr>
            <a:xfrm>
              <a:off x="4893886" y="1207476"/>
              <a:ext cx="6705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JUL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6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5F73F74-B94C-454A-9124-F17AF7C6CDC8}"/>
                </a:ext>
              </a:extLst>
            </p:cNvPr>
            <p:cNvSpPr txBox="1"/>
            <p:nvPr/>
          </p:nvSpPr>
          <p:spPr>
            <a:xfrm>
              <a:off x="5507061" y="1207476"/>
              <a:ext cx="6766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AUG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7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713787C-C104-5D47-9C5A-6E4C5873337F}"/>
                </a:ext>
              </a:extLst>
            </p:cNvPr>
            <p:cNvSpPr txBox="1"/>
            <p:nvPr/>
          </p:nvSpPr>
          <p:spPr>
            <a:xfrm>
              <a:off x="6120239" y="1207476"/>
              <a:ext cx="6191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SEP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125DBBE-1CDD-4346-ADD1-0E1291A82781}"/>
                </a:ext>
              </a:extLst>
            </p:cNvPr>
            <p:cNvSpPr txBox="1"/>
            <p:nvPr/>
          </p:nvSpPr>
          <p:spPr>
            <a:xfrm>
              <a:off x="6734756" y="1207476"/>
              <a:ext cx="6525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OCT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9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ED4784B-C37A-7149-BEA0-41FFDAF9D97B}"/>
                </a:ext>
              </a:extLst>
            </p:cNvPr>
            <p:cNvSpPr txBox="1"/>
            <p:nvPr/>
          </p:nvSpPr>
          <p:spPr>
            <a:xfrm>
              <a:off x="7347932" y="1207476"/>
              <a:ext cx="7293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DEC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10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498CCAE-8032-EF49-A25B-41C2942BFE81}"/>
                </a:ext>
              </a:extLst>
            </p:cNvPr>
            <p:cNvSpPr txBox="1"/>
            <p:nvPr/>
          </p:nvSpPr>
          <p:spPr>
            <a:xfrm>
              <a:off x="7958429" y="1207476"/>
              <a:ext cx="65254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MAR</a:t>
              </a:r>
            </a:p>
            <a:p>
              <a:pPr algn="ctr"/>
              <a:r>
                <a:rPr lang="en-US" sz="1400" b="1" dirty="0"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1</a:t>
              </a:r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3AC09358-29D7-234C-85FD-3FDF4EA5F430}"/>
              </a:ext>
            </a:extLst>
          </p:cNvPr>
          <p:cNvSpPr/>
          <p:nvPr/>
        </p:nvSpPr>
        <p:spPr>
          <a:xfrm>
            <a:off x="3042453" y="1881101"/>
            <a:ext cx="611620" cy="273710"/>
          </a:xfrm>
          <a:prstGeom prst="rect">
            <a:avLst/>
          </a:prstGeom>
          <a:solidFill>
            <a:srgbClr val="FC5C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rgbClr val="FC5C6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39800EB-DC4D-9F46-B301-E1CFEA3A7D29}"/>
              </a:ext>
            </a:extLst>
          </p:cNvPr>
          <p:cNvSpPr/>
          <p:nvPr/>
        </p:nvSpPr>
        <p:spPr>
          <a:xfrm>
            <a:off x="3102902" y="2390742"/>
            <a:ext cx="1281681" cy="190615"/>
          </a:xfrm>
          <a:prstGeom prst="rect">
            <a:avLst/>
          </a:prstGeom>
          <a:solidFill>
            <a:srgbClr val="26DE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19544C0-581A-6542-9710-ED1B0A5E57EA}"/>
              </a:ext>
            </a:extLst>
          </p:cNvPr>
          <p:cNvSpPr/>
          <p:nvPr/>
        </p:nvSpPr>
        <p:spPr>
          <a:xfrm>
            <a:off x="3349321" y="3225099"/>
            <a:ext cx="1611139" cy="219874"/>
          </a:xfrm>
          <a:prstGeom prst="rect">
            <a:avLst/>
          </a:prstGeom>
          <a:solidFill>
            <a:srgbClr val="2BCB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B97FF4D-69E2-704D-8C60-1037BE2E19E0}"/>
              </a:ext>
            </a:extLst>
          </p:cNvPr>
          <p:cNvSpPr/>
          <p:nvPr/>
        </p:nvSpPr>
        <p:spPr>
          <a:xfrm>
            <a:off x="4085328" y="3668177"/>
            <a:ext cx="2011931" cy="205842"/>
          </a:xfrm>
          <a:prstGeom prst="rect">
            <a:avLst/>
          </a:prstGeom>
          <a:solidFill>
            <a:srgbClr val="45AA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372BC3-D9DE-AD42-886D-6FC88F00ED22}"/>
              </a:ext>
            </a:extLst>
          </p:cNvPr>
          <p:cNvSpPr/>
          <p:nvPr/>
        </p:nvSpPr>
        <p:spPr>
          <a:xfrm>
            <a:off x="5141839" y="4104754"/>
            <a:ext cx="2502401" cy="268734"/>
          </a:xfrm>
          <a:prstGeom prst="rect">
            <a:avLst/>
          </a:prstGeom>
          <a:solidFill>
            <a:srgbClr val="4B7B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3D600E1-1FEA-7D44-9269-228B43655622}"/>
              </a:ext>
            </a:extLst>
          </p:cNvPr>
          <p:cNvSpPr/>
          <p:nvPr/>
        </p:nvSpPr>
        <p:spPr>
          <a:xfrm>
            <a:off x="3206449" y="2823619"/>
            <a:ext cx="1650448" cy="266129"/>
          </a:xfrm>
          <a:prstGeom prst="rect">
            <a:avLst/>
          </a:prstGeom>
          <a:solidFill>
            <a:srgbClr val="A55E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A59490E-AF0D-7A43-BB1B-2BEE41D53911}"/>
              </a:ext>
            </a:extLst>
          </p:cNvPr>
          <p:cNvSpPr/>
          <p:nvPr/>
        </p:nvSpPr>
        <p:spPr>
          <a:xfrm>
            <a:off x="6396506" y="4677087"/>
            <a:ext cx="2769315" cy="191267"/>
          </a:xfrm>
          <a:prstGeom prst="rect">
            <a:avLst/>
          </a:prstGeom>
          <a:solidFill>
            <a:srgbClr val="E843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rgbClr val="E8439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9CEFE23-8DCD-4C4B-A469-98E6B85ED44A}"/>
              </a:ext>
            </a:extLst>
          </p:cNvPr>
          <p:cNvSpPr/>
          <p:nvPr/>
        </p:nvSpPr>
        <p:spPr>
          <a:xfrm>
            <a:off x="7088465" y="5216295"/>
            <a:ext cx="2720235" cy="221933"/>
          </a:xfrm>
          <a:prstGeom prst="rect">
            <a:avLst/>
          </a:prstGeom>
          <a:solidFill>
            <a:srgbClr val="D630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3E4A79C-52E6-B948-88E7-0B0ECF5843AF}"/>
              </a:ext>
            </a:extLst>
          </p:cNvPr>
          <p:cNvGrpSpPr/>
          <p:nvPr/>
        </p:nvGrpSpPr>
        <p:grpSpPr>
          <a:xfrm>
            <a:off x="145635" y="1787379"/>
            <a:ext cx="2912294" cy="3677364"/>
            <a:chOff x="200661" y="1593180"/>
            <a:chExt cx="1333267" cy="367736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FEDC47F-0A12-9B40-AAFE-A734F0C94B48}"/>
                </a:ext>
              </a:extLst>
            </p:cNvPr>
            <p:cNvSpPr txBox="1"/>
            <p:nvPr/>
          </p:nvSpPr>
          <p:spPr>
            <a:xfrm>
              <a:off x="200661" y="1593180"/>
              <a:ext cx="1306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FC5C65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Proposal finalization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82C3B7F-E5DB-0942-9DAF-47464068934B}"/>
                </a:ext>
              </a:extLst>
            </p:cNvPr>
            <p:cNvSpPr txBox="1"/>
            <p:nvPr/>
          </p:nvSpPr>
          <p:spPr>
            <a:xfrm>
              <a:off x="209685" y="2097682"/>
              <a:ext cx="1306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26DE81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Related work study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FA069E2-EABA-824D-917D-3610B1196E3B}"/>
                </a:ext>
              </a:extLst>
            </p:cNvPr>
            <p:cNvSpPr txBox="1"/>
            <p:nvPr/>
          </p:nvSpPr>
          <p:spPr>
            <a:xfrm>
              <a:off x="218697" y="2994075"/>
              <a:ext cx="1306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2BCBBA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Features finalization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D8E516F-BF1D-F542-BFF7-A972F87FBC96}"/>
                </a:ext>
              </a:extLst>
            </p:cNvPr>
            <p:cNvSpPr txBox="1"/>
            <p:nvPr/>
          </p:nvSpPr>
          <p:spPr>
            <a:xfrm>
              <a:off x="200661" y="3510579"/>
              <a:ext cx="1306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45AAF2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UI Design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1C12947-AA60-8F4D-BFB8-F324D23B71FE}"/>
                </a:ext>
              </a:extLst>
            </p:cNvPr>
            <p:cNvSpPr txBox="1"/>
            <p:nvPr/>
          </p:nvSpPr>
          <p:spPr>
            <a:xfrm>
              <a:off x="200661" y="3863526"/>
              <a:ext cx="1306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4B7BEC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Frontend 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91274D63-DE8C-E147-963E-01B43AF5E630}"/>
                </a:ext>
              </a:extLst>
            </p:cNvPr>
            <p:cNvSpPr txBox="1"/>
            <p:nvPr/>
          </p:nvSpPr>
          <p:spPr>
            <a:xfrm>
              <a:off x="227216" y="2611493"/>
              <a:ext cx="1306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A55EEA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Project analysis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D20A361-9301-CD48-A416-B808403CFDCF}"/>
                </a:ext>
              </a:extLst>
            </p:cNvPr>
            <p:cNvSpPr txBox="1"/>
            <p:nvPr/>
          </p:nvSpPr>
          <p:spPr>
            <a:xfrm>
              <a:off x="200661" y="4378719"/>
              <a:ext cx="1306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E84393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Backend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B0FE4FF-1022-6B47-BFE0-9F54857E081E}"/>
                </a:ext>
              </a:extLst>
            </p:cNvPr>
            <p:cNvSpPr txBox="1"/>
            <p:nvPr/>
          </p:nvSpPr>
          <p:spPr>
            <a:xfrm>
              <a:off x="200661" y="4870432"/>
              <a:ext cx="1306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D63031"/>
                  </a:solidFill>
                  <a:latin typeface="Times New Roman" panose="02020603050405020304" pitchFamily="18" charset="0"/>
                  <a:ea typeface="Open Sans" panose="020B0606030504020204" pitchFamily="34" charset="0"/>
                  <a:cs typeface="Times New Roman" panose="02020603050405020304" pitchFamily="18" charset="0"/>
                </a:rPr>
                <a:t>API Integrations</a:t>
              </a:r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144B2CE-E2F4-E743-87C2-BA7414ACB84A}"/>
              </a:ext>
            </a:extLst>
          </p:cNvPr>
          <p:cNvCxnSpPr/>
          <p:nvPr/>
        </p:nvCxnSpPr>
        <p:spPr>
          <a:xfrm>
            <a:off x="9780331" y="1649972"/>
            <a:ext cx="0" cy="470642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Google Shape;446;p52">
            <a:extLst>
              <a:ext uri="{FF2B5EF4-FFF2-40B4-BE49-F238E27FC236}">
                <a16:creationId xmlns:a16="http://schemas.microsoft.com/office/drawing/2014/main" id="{0146B407-CB85-4641-BDED-5084A0AF3019}"/>
              </a:ext>
            </a:extLst>
          </p:cNvPr>
          <p:cNvSpPr txBox="1"/>
          <p:nvPr/>
        </p:nvSpPr>
        <p:spPr>
          <a:xfrm>
            <a:off x="610447" y="3808953"/>
            <a:ext cx="102616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 lang="en-US" sz="3733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Google Shape;148;p19">
            <a:extLst>
              <a:ext uri="{FF2B5EF4-FFF2-40B4-BE49-F238E27FC236}">
                <a16:creationId xmlns:a16="http://schemas.microsoft.com/office/drawing/2014/main" id="{A2E0611E-5BA5-6845-B2A5-BEDA0A54DA02}"/>
              </a:ext>
            </a:extLst>
          </p:cNvPr>
          <p:cNvSpPr txBox="1">
            <a:spLocks noGrp="1"/>
          </p:cNvSpPr>
          <p:nvPr/>
        </p:nvSpPr>
        <p:spPr>
          <a:xfrm>
            <a:off x="752435" y="-95365"/>
            <a:ext cx="3782060" cy="1068493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None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0" indent="0">
              <a:spcBef>
                <a:spcPts val="480"/>
              </a:spcBef>
            </a:pPr>
            <a:r>
              <a:rPr lang="en-US" sz="48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Gantt Chart</a:t>
            </a:r>
            <a:endParaRPr lang="en-US" sz="4800" b="1" dirty="0">
              <a:solidFill>
                <a:schemeClr val="accent2"/>
              </a:solidFill>
              <a:latin typeface="Times New Roman" panose="02020603050405020304" pitchFamily="18" charset="0"/>
              <a:ea typeface="Trebuchet MS" panose="020B0603020202020204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F8E8565-B164-BF4D-9724-F4D97EE34FD4}"/>
              </a:ext>
            </a:extLst>
          </p:cNvPr>
          <p:cNvSpPr txBox="1"/>
          <p:nvPr/>
        </p:nvSpPr>
        <p:spPr>
          <a:xfrm>
            <a:off x="89395" y="5555763"/>
            <a:ext cx="2854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rgbClr val="D63031"/>
                </a:solidFill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Deployment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D5A825B-3ADC-D940-BD9A-2BC752EE9991}"/>
              </a:ext>
            </a:extLst>
          </p:cNvPr>
          <p:cNvSpPr/>
          <p:nvPr/>
        </p:nvSpPr>
        <p:spPr>
          <a:xfrm>
            <a:off x="8552647" y="5702372"/>
            <a:ext cx="1256053" cy="18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4398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D1CD-BEBA-4DCB-9ECD-09474E1A7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39" y="136525"/>
            <a:ext cx="10515600" cy="635539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Outline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93B48E-E692-4FDB-9944-C83088D67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AA073-81F4-334D-B3C5-7A830597FA44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2B3580-9331-4F26-8AF6-DAEF9275B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2</a:t>
            </a:fld>
            <a:endParaRPr lang="en-US" sz="1800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EF95EC4E-625A-4A70-A529-FB2561AD35E8}"/>
              </a:ext>
            </a:extLst>
          </p:cNvPr>
          <p:cNvSpPr txBox="1"/>
          <p:nvPr/>
        </p:nvSpPr>
        <p:spPr>
          <a:xfrm>
            <a:off x="2209800" y="857318"/>
            <a:ext cx="7309278" cy="5003934"/>
          </a:xfrm>
          <a:prstGeom prst="rect">
            <a:avLst/>
          </a:prstGeom>
        </p:spPr>
        <p:txBody>
          <a:bodyPr vert="horz" wrap="square" lIns="0" tIns="86360" rIns="0" bIns="0" rtlCol="0">
            <a:spAutoFit/>
          </a:bodyPr>
          <a:lstStyle/>
          <a:p>
            <a:pPr marL="285750" marR="32384" indent="-285750">
              <a:lnSpc>
                <a:spcPct val="100000"/>
              </a:lnSpc>
              <a:spcBef>
                <a:spcPts val="68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spc="-5" dirty="0">
                <a:cs typeface="Carlito"/>
              </a:rPr>
              <a:t>Introduction</a:t>
            </a:r>
            <a:endParaRPr lang="en-US" spc="-5" dirty="0">
              <a:cs typeface="Carlito"/>
            </a:endParaRPr>
          </a:p>
          <a:p>
            <a:pPr marL="285750" marR="32384" indent="-285750">
              <a:lnSpc>
                <a:spcPct val="100000"/>
              </a:lnSpc>
              <a:spcBef>
                <a:spcPts val="68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spc="-5" dirty="0">
                <a:cs typeface="Carlito"/>
              </a:rPr>
              <a:t>Motivation</a:t>
            </a:r>
          </a:p>
          <a:p>
            <a:pPr marL="285750" marR="32384" indent="-285750">
              <a:lnSpc>
                <a:spcPct val="100000"/>
              </a:lnSpc>
              <a:spcBef>
                <a:spcPts val="68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spc="-5" dirty="0">
                <a:cs typeface="Carlito"/>
              </a:rPr>
              <a:t>Objectives</a:t>
            </a:r>
            <a:r>
              <a:rPr spc="-95" dirty="0">
                <a:cs typeface="Carlito"/>
              </a:rPr>
              <a:t> </a:t>
            </a:r>
            <a:endParaRPr lang="en-US" spc="-95" dirty="0">
              <a:cs typeface="Carlito"/>
            </a:endParaRPr>
          </a:p>
          <a:p>
            <a:pPr marL="285750" marR="32384" indent="-285750">
              <a:lnSpc>
                <a:spcPct val="100000"/>
              </a:lnSpc>
              <a:spcBef>
                <a:spcPts val="68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spc="-5" dirty="0">
                <a:cs typeface="Carlito"/>
              </a:rPr>
              <a:t>Problem Statement</a:t>
            </a:r>
            <a:endParaRPr lang="en-US" dirty="0">
              <a:cs typeface="Carlito"/>
            </a:endParaRP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dirty="0">
                <a:cs typeface="Carlito"/>
              </a:rPr>
              <a:t>Related work </a:t>
            </a:r>
          </a:p>
          <a:p>
            <a:pPr marL="285750" marR="5080" indent="-285750">
              <a:spcBef>
                <a:spcPts val="60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spc="-5" dirty="0">
                <a:cs typeface="Carlito"/>
              </a:rPr>
              <a:t>Requirements </a:t>
            </a: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spc="-5" dirty="0">
                <a:cs typeface="Carlito"/>
              </a:rPr>
              <a:t>Methods And Approaches </a:t>
            </a:r>
          </a:p>
          <a:p>
            <a:pPr marL="285750" marR="5080" indent="-285750">
              <a:spcBef>
                <a:spcPts val="60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dirty="0">
                <a:cs typeface="Carlito"/>
              </a:rPr>
              <a:t>Proposed System</a:t>
            </a:r>
            <a:endParaRPr lang="en-US" spc="-5" dirty="0">
              <a:cs typeface="Carlito"/>
            </a:endParaRP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spc="-5" dirty="0">
                <a:cs typeface="Carlito"/>
              </a:rPr>
              <a:t>Use Case Diagram</a:t>
            </a: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spc="-5" dirty="0">
                <a:cs typeface="Carlito"/>
              </a:rPr>
              <a:t>DFD Diagram</a:t>
            </a: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spc="-5" dirty="0">
                <a:cs typeface="Carlito"/>
              </a:rPr>
              <a:t>Tools </a:t>
            </a:r>
            <a:endParaRPr lang="en-US" dirty="0">
              <a:cs typeface="Carlito"/>
            </a:endParaRP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spc="-5" dirty="0">
                <a:cs typeface="Carlito"/>
              </a:rPr>
              <a:t>Limitations</a:t>
            </a:r>
            <a:r>
              <a:rPr spc="-55" dirty="0">
                <a:cs typeface="Carlito"/>
              </a:rPr>
              <a:t> </a:t>
            </a:r>
            <a:endParaRPr lang="en-US" spc="-5" dirty="0">
              <a:cs typeface="Carlito"/>
            </a:endParaRP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spc="-5" dirty="0">
                <a:cs typeface="Carlito"/>
              </a:rPr>
              <a:t>Testing </a:t>
            </a:r>
          </a:p>
          <a:p>
            <a:pPr marL="285750" marR="5080" indent="-285750">
              <a:lnSpc>
                <a:spcPct val="100000"/>
              </a:lnSpc>
              <a:spcBef>
                <a:spcPts val="600"/>
              </a:spcBef>
              <a:buClr>
                <a:srgbClr val="D34817"/>
              </a:buClr>
              <a:buSzPct val="85000"/>
              <a:buFont typeface="Wingdings" panose="05000000000000000000" pitchFamily="2" charset="2"/>
              <a:buChar char="Ø"/>
              <a:tabLst>
                <a:tab pos="242570" algn="l"/>
                <a:tab pos="243204" algn="l"/>
              </a:tabLst>
            </a:pPr>
            <a:r>
              <a:rPr lang="en-US" spc="-5" dirty="0">
                <a:cs typeface="Carlito"/>
              </a:rPr>
              <a:t>References</a:t>
            </a:r>
            <a:endParaRPr dirty="0"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492977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18F14-A777-40EE-BB80-54C607394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703"/>
            <a:ext cx="9970698" cy="66357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Limitation</a:t>
            </a:r>
            <a:r>
              <a:rPr lang="en-US" b="1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641DD-57B8-49C5-A955-97E2D0A9C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106"/>
            <a:ext cx="7952117" cy="297611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software’s limitations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Minimal user interface 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data recodes 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Ads facilities</a:t>
            </a:r>
          </a:p>
          <a:p>
            <a:pPr algn="just">
              <a:lnSpc>
                <a:spcPct val="150000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5035F-0904-40C9-A3D0-E4DD271CB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5EE7-2389-E449-B5DD-6D5A79E22484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4047D-0D9D-462A-8B25-2F3C752FE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20</a:t>
            </a:fld>
            <a:endParaRPr lang="en-US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587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18F14-A777-40EE-BB80-54C607394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132" y="63201"/>
            <a:ext cx="9970698" cy="68729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Testing</a:t>
            </a:r>
            <a:r>
              <a:rPr lang="en-US" b="1" dirty="0">
                <a:latin typeface="+mn-lt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5035F-0904-40C9-A3D0-E4DD271CB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93A4-035E-3741-A18C-03B1D6B17387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4047D-0D9D-462A-8B25-2F3C752FE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21</a:t>
            </a:fld>
            <a:endParaRPr lang="en-US" dirty="0"/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53124B50-C02B-BCE9-C82C-A24B85C508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781020"/>
              </p:ext>
            </p:extLst>
          </p:nvPr>
        </p:nvGraphicFramePr>
        <p:xfrm>
          <a:off x="838200" y="979433"/>
          <a:ext cx="11283352" cy="514798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641676">
                  <a:extLst>
                    <a:ext uri="{9D8B030D-6E8A-4147-A177-3AD203B41FA5}">
                      <a16:colId xmlns:a16="http://schemas.microsoft.com/office/drawing/2014/main" val="388090243"/>
                    </a:ext>
                  </a:extLst>
                </a:gridCol>
                <a:gridCol w="5641676">
                  <a:extLst>
                    <a:ext uri="{9D8B030D-6E8A-4147-A177-3AD203B41FA5}">
                      <a16:colId xmlns:a16="http://schemas.microsoft.com/office/drawing/2014/main" val="1784031566"/>
                    </a:ext>
                  </a:extLst>
                </a:gridCol>
              </a:tblGrid>
              <a:tr h="34800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Testing Techniques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Activities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692088"/>
                  </a:ext>
                </a:extLst>
              </a:tr>
              <a:tr h="870017"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2000" dirty="0"/>
                        <a:t>Functionality 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test user interface, APIs, database testing, security testing, client and server testing and basic software functionalities</a:t>
                      </a:r>
                      <a:endParaRPr lang="en-U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740770"/>
                  </a:ext>
                </a:extLst>
              </a:tr>
              <a:tr h="376558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2000" dirty="0"/>
                        <a:t>2. Usability 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Test the site Navigation, Test the 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98637"/>
                  </a:ext>
                </a:extLst>
              </a:tr>
              <a:tr h="376558">
                <a:tc>
                  <a:txBody>
                    <a:bodyPr/>
                    <a:lstStyle/>
                    <a:p>
                      <a:r>
                        <a:rPr lang="en-US" sz="2000" dirty="0"/>
                        <a:t>3. Interface 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Application, Web and Database Server</a:t>
                      </a:r>
                      <a:endParaRPr lang="en-U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5377467"/>
                  </a:ext>
                </a:extLst>
              </a:tr>
              <a:tr h="870017">
                <a:tc>
                  <a:txBody>
                    <a:bodyPr/>
                    <a:lstStyle/>
                    <a:p>
                      <a:r>
                        <a:rPr lang="en-US" sz="2000" dirty="0"/>
                        <a:t>4. Database 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Test if any errors, Data Integrity is maintained while creating, updating or deleting data, Check response time of queries</a:t>
                      </a:r>
                      <a:endParaRPr lang="en-U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020778"/>
                  </a:ext>
                </a:extLst>
              </a:tr>
              <a:tr h="870017">
                <a:tc>
                  <a:txBody>
                    <a:bodyPr/>
                    <a:lstStyle/>
                    <a:p>
                      <a:r>
                        <a:rPr lang="en-US" sz="2000" dirty="0"/>
                        <a:t>5. Compatibility testing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Test if our web application is being displayed correctly across browsers, JavaScript and authentication is working fine</a:t>
                      </a:r>
                      <a:endParaRPr lang="en-U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428285"/>
                  </a:ext>
                </a:extLst>
              </a:tr>
              <a:tr h="650844">
                <a:tc>
                  <a:txBody>
                    <a:bodyPr/>
                    <a:lstStyle/>
                    <a:p>
                      <a:r>
                        <a:rPr lang="en-US" sz="2000" dirty="0"/>
                        <a:t>6. Performance 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response times at different connection speeds, Load test , Stress test, Test if a crash occurs due to peak load</a:t>
                      </a:r>
                      <a:endParaRPr lang="en-U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316558"/>
                  </a:ext>
                </a:extLst>
              </a:tr>
              <a:tr h="609012">
                <a:tc>
                  <a:txBody>
                    <a:bodyPr/>
                    <a:lstStyle/>
                    <a:p>
                      <a:r>
                        <a:rPr lang="en-US" sz="2000" dirty="0"/>
                        <a:t>7. Security 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Test unauthorized access, Restricted files should not be downloadable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933647"/>
                  </a:ext>
                </a:extLst>
              </a:tr>
            </a:tbl>
          </a:graphicData>
        </a:graphic>
      </p:graphicFrame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555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50678-99BE-48D8-8428-FB46D2AFE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772"/>
            <a:ext cx="10384766" cy="902958"/>
          </a:xfrm>
        </p:spPr>
        <p:txBody>
          <a:bodyPr/>
          <a:lstStyle/>
          <a:p>
            <a:r>
              <a:rPr lang="en-US" sz="4000" dirty="0">
                <a:latin typeface="+mn-lt"/>
              </a:rPr>
              <a:t>References</a:t>
            </a:r>
            <a:r>
              <a:rPr lang="en-US" b="1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B221A-367B-42F6-A30F-72197A2C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7962A-C06D-FF41-9C57-283E1F500F78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C96AD-187D-409D-85EF-BD6BC4644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22</a:t>
            </a:fld>
            <a:endParaRPr lang="en-US" sz="1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A4B2B1-25D0-1DED-767B-70B6F671A78F}"/>
              </a:ext>
            </a:extLst>
          </p:cNvPr>
          <p:cNvSpPr txBox="1"/>
          <p:nvPr/>
        </p:nvSpPr>
        <p:spPr>
          <a:xfrm>
            <a:off x="838200" y="1058499"/>
            <a:ext cx="108598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81354" y="1058498"/>
            <a:ext cx="1152045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[1] S. Biswas, “Full Codebase in </a:t>
            </a:r>
            <a:r>
              <a:rPr lang="en-US" sz="2200" dirty="0" err="1"/>
              <a:t>Github</a:t>
            </a:r>
            <a:r>
              <a:rPr lang="en-US" sz="2200" dirty="0"/>
              <a:t>,” June 22, 2022, 02:30 AM. [Online]. Available:</a:t>
            </a:r>
          </a:p>
          <a:p>
            <a:r>
              <a:rPr lang="en-US" sz="2200" dirty="0"/>
              <a:t>https://github.com/ShuvobrotoBiswas/famix.</a:t>
            </a:r>
          </a:p>
          <a:p>
            <a:r>
              <a:rPr lang="en-US" sz="2200" dirty="0"/>
              <a:t>[2] Facebook, “All Concept,” [Online]. Available: https://www.facebook.com/settings, July</a:t>
            </a:r>
          </a:p>
          <a:p>
            <a:r>
              <a:rPr lang="en-US" sz="2200" dirty="0"/>
              <a:t>02, 2022, 08:30 AM.</a:t>
            </a:r>
          </a:p>
          <a:p>
            <a:r>
              <a:rPr lang="en-US" sz="2200" dirty="0"/>
              <a:t>[3] Make Apps with Danny, “Video Concept” [Online video]. Available:</a:t>
            </a:r>
          </a:p>
          <a:p>
            <a:r>
              <a:rPr lang="en-US" sz="2200" dirty="0"/>
              <a:t>https://www.youtube.com/watch?v=VMskuNmQBqE, August 20, 2022, 01:20 AM.</a:t>
            </a:r>
          </a:p>
          <a:p>
            <a:r>
              <a:rPr lang="en-US" sz="2200" dirty="0"/>
              <a:t>[4] J. Wallen, “End to End encrypted data on Facebook” [Online]. Available:</a:t>
            </a:r>
          </a:p>
          <a:p>
            <a:r>
              <a:rPr lang="en-US" sz="2200" dirty="0"/>
              <a:t>https://www.techrepublic.com/article/how-to-enable-end-to-end-encryption-in-facebook-messenger/,</a:t>
            </a:r>
          </a:p>
          <a:p>
            <a:r>
              <a:rPr lang="en-US" sz="2200" dirty="0"/>
              <a:t>February 9, 2022, 7:07 AM PST.</a:t>
            </a:r>
          </a:p>
          <a:p>
            <a:endParaRPr lang="en-US" sz="2200" dirty="0"/>
          </a:p>
          <a:p>
            <a:r>
              <a:rPr lang="en-US" sz="2200" dirty="0"/>
              <a:t>[5] Facebook, “Privacy” [Online]. Available: https://www.news18.com/news/tech/facebook-</a:t>
            </a:r>
          </a:p>
          <a:p>
            <a:r>
              <a:rPr lang="en-US" sz="2200" dirty="0"/>
              <a:t>rolls-out-end-to-end-encryption-on-messenger-voice-and-video-calls-4084049.html, August 14,</a:t>
            </a:r>
          </a:p>
          <a:p>
            <a:endParaRPr lang="en-US" sz="2200" dirty="0"/>
          </a:p>
          <a:p>
            <a:r>
              <a:rPr lang="en-US" sz="2200" dirty="0"/>
              <a:t>2021, 12:28 IST.</a:t>
            </a:r>
          </a:p>
        </p:txBody>
      </p:sp>
    </p:spTree>
    <p:extLst>
      <p:ext uri="{BB962C8B-B14F-4D97-AF65-F5344CB8AC3E}">
        <p14:creationId xmlns:p14="http://schemas.microsoft.com/office/powerpoint/2010/main" val="36731832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0A95-EF3A-CB41-A505-B985CDFFF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11396-A8FE-6746-ADB0-AF8E12B7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6579D-961D-0048-94BC-0890A1C2A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9E5C0-1798-7A4F-BC0F-7E58170AD152}" type="datetime1">
              <a:rPr lang="en-US" smtClean="0"/>
              <a:t>3/25/23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FF3D-F3B1-1A4F-A788-34862E165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Social Media Cross Platform Software (FAMIX)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EE3FA-7619-F548-8A5F-03A158E7D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C7FBC-485C-430E-BC12-C330399D6F15}" type="slidenum">
              <a:rPr lang="en-US" smtClean="0"/>
              <a:t>23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358FD4D-6E02-1449-A060-4F28926D94A9}"/>
              </a:ext>
            </a:extLst>
          </p:cNvPr>
          <p:cNvSpPr txBox="1">
            <a:spLocks/>
          </p:cNvSpPr>
          <p:nvPr/>
        </p:nvSpPr>
        <p:spPr>
          <a:xfrm>
            <a:off x="3581400" y="2514001"/>
            <a:ext cx="6105194" cy="1348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93807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84558-FD7F-4C7B-8426-55239C26F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47"/>
            <a:ext cx="10515600" cy="935606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FA36A-F55C-43C3-AF64-2BEE3A12F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6625"/>
            <a:ext cx="6960079" cy="2464750"/>
          </a:xfrm>
        </p:spPr>
        <p:txBody>
          <a:bodyPr>
            <a:normAutofit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Social media app is a cross platform   software which helps us to find many thing in one app.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and easy to use platform that makes quick finding.</a:t>
            </a:r>
            <a:endParaRPr lang="en-IN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can solve their problems through chat.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satisfaction and useful features are our main goal.</a:t>
            </a:r>
            <a:endParaRPr lang="en-IN" sz="2000" dirty="0"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Ø"/>
            </a:pPr>
            <a:endParaRPr lang="en-IN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12975-31D5-4ADE-8C00-D0B38B88F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DB3B9-2594-5A44-B566-848E3DD0323B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30817-A87F-4212-8B92-5182BCCE2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3</a:t>
            </a:fld>
            <a:endParaRPr lang="en-US" sz="1800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039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84558-FD7F-4C7B-8426-55239C26F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10"/>
            <a:ext cx="10515600" cy="792768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Motivation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12975-31D5-4ADE-8C00-D0B38B88F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99B29-A8E1-0340-A17D-DF6C017AD1BC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30817-A87F-4212-8B92-5182BCCE2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4</a:t>
            </a:fld>
            <a:endParaRPr lang="en-US" sz="1800" dirty="0"/>
          </a:p>
        </p:txBody>
      </p: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353" y="1425387"/>
            <a:ext cx="8050598" cy="413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43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84558-FD7F-4C7B-8426-55239C26F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201"/>
            <a:ext cx="10515600" cy="843891"/>
          </a:xfrm>
        </p:spPr>
        <p:txBody>
          <a:bodyPr/>
          <a:lstStyle/>
          <a:p>
            <a:r>
              <a:rPr lang="en-US" sz="4000" dirty="0">
                <a:latin typeface="+mn-lt"/>
              </a:rPr>
              <a:t>Objectives</a:t>
            </a:r>
            <a:r>
              <a:rPr lang="en-US" dirty="0">
                <a:latin typeface="+mn-lt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FA36A-F55C-43C3-AF64-2BEE3A12F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8468"/>
            <a:ext cx="10609053" cy="4908430"/>
          </a:xfrm>
        </p:spPr>
        <p:txBody>
          <a:bodyPr/>
          <a:lstStyle/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12975-31D5-4ADE-8C00-D0B38B88F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5932B-A7F4-C54F-9FEB-D499FFE65698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30817-A87F-4212-8B92-5182BCCE2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78CCC0-166E-492B-B676-F2D6907DCFB2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81F621-B23D-62B6-B5D1-1744B9389C18}"/>
              </a:ext>
            </a:extLst>
          </p:cNvPr>
          <p:cNvSpPr txBox="1"/>
          <p:nvPr/>
        </p:nvSpPr>
        <p:spPr>
          <a:xfrm>
            <a:off x="1075899" y="1810140"/>
            <a:ext cx="950501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400" dirty="0"/>
              <a:t> Prioritizes user privacy and data protection.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/>
              <a:t> Promotes responsible information sharing and discourages fake news and disinformation.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/>
              <a:t> Encourages healthy social connections and discourages addictive design patterns.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/>
              <a:t> Enables users to create and share content easily and intuitively.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/>
              <a:t> Facilitates real-time communication between users.</a:t>
            </a:r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514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84558-FD7F-4C7B-8426-55239C26F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13177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FA36A-F55C-43C3-AF64-2BEE3A12F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16" y="1621766"/>
            <a:ext cx="5864525" cy="3761117"/>
          </a:xfrm>
        </p:spPr>
        <p:txBody>
          <a:bodyPr>
            <a:normAutofit/>
          </a:bodyPr>
          <a:lstStyle/>
          <a:p>
            <a:pPr marL="457200" indent="-457200" algn="just">
              <a:buFont typeface="Wingdings" pitchFamily="2" charset="2"/>
              <a:buChar char="q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ISSUES</a:t>
            </a:r>
          </a:p>
          <a:p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itchFamily="2" charset="2"/>
              <a:buChar char="q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RESOLUTIONS</a:t>
            </a:r>
          </a:p>
          <a:p>
            <a:pPr algn="just"/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itchFamily="2" charset="2"/>
              <a:buChar char="q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OUTCOMES</a:t>
            </a:r>
            <a:endParaRPr lang="x-non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12975-31D5-4ADE-8C00-D0B38B88F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CE455-BD2C-6B44-B899-4CAD1FD4F1E6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30817-A87F-4212-8B92-5182BCCE2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78CCC0-166E-492B-B676-F2D6907DCFB2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742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18F14-A777-40EE-BB80-54C607394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269"/>
            <a:ext cx="9970698" cy="63553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Related Work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5035F-0904-40C9-A3D0-E4DD271CB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0488-300B-054E-BE83-67BDF4D7691A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4047D-0D9D-462A-8B25-2F3C752FE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7</a:t>
            </a:fld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8494" y="1328406"/>
            <a:ext cx="7552806" cy="43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3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18F14-A777-40EE-BB80-54C607394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522"/>
            <a:ext cx="9970698" cy="63553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Related Work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5035F-0904-40C9-A3D0-E4DD271CB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767EF-8EF2-1549-9836-0D35DCF8EE3B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4047D-0D9D-462A-8B25-2F3C752FE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8</a:t>
            </a:fld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pic>
        <p:nvPicPr>
          <p:cNvPr id="11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2646" y="1360490"/>
            <a:ext cx="7716252" cy="387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686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18F14-A777-40EE-BB80-54C607394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9970698" cy="63553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Related Work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5035F-0904-40C9-A3D0-E4DD271CB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528C-E1BB-D84C-B135-8F6BF7A12113}" type="datetime1">
              <a:rPr lang="en-US" sz="1800" smtClean="0"/>
              <a:t>3/25/23</a:t>
            </a:fld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4047D-0D9D-462A-8B25-2F3C752FE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8CCC0-166E-492B-B676-F2D6907DCFB2}" type="slidenum">
              <a:rPr lang="en-US" sz="1800" smtClean="0"/>
              <a:t>9</a:t>
            </a:fld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FEC9846-0C69-48B6-A2B8-AE4D30D4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051612" cy="365125"/>
          </a:xfrm>
        </p:spPr>
        <p:txBody>
          <a:bodyPr/>
          <a:lstStyle/>
          <a:p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Cross Platform Software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FAMIX</a:t>
            </a:r>
            <a:r>
              <a:rPr lang="x-non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pic>
        <p:nvPicPr>
          <p:cNvPr id="9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2793" y="1551215"/>
            <a:ext cx="8474524" cy="390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203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2339</TotalTime>
  <Words>868</Words>
  <Application>Microsoft Macintosh PowerPoint</Application>
  <PresentationFormat>Widescreen</PresentationFormat>
  <Paragraphs>226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Calibri Light</vt:lpstr>
      <vt:lpstr>Pontano Sans</vt:lpstr>
      <vt:lpstr>Times New Roman</vt:lpstr>
      <vt:lpstr>Wingdings</vt:lpstr>
      <vt:lpstr>Office Theme</vt:lpstr>
      <vt:lpstr>3_Office Theme</vt:lpstr>
      <vt:lpstr>PowerPoint Presentation</vt:lpstr>
      <vt:lpstr>Outline</vt:lpstr>
      <vt:lpstr>Introduction</vt:lpstr>
      <vt:lpstr>Motivation</vt:lpstr>
      <vt:lpstr>Objectives </vt:lpstr>
      <vt:lpstr>Problem Statement</vt:lpstr>
      <vt:lpstr>Related Work </vt:lpstr>
      <vt:lpstr>Related Work </vt:lpstr>
      <vt:lpstr>Related Work </vt:lpstr>
      <vt:lpstr>Requirements</vt:lpstr>
      <vt:lpstr>Methods And Approaches</vt:lpstr>
      <vt:lpstr>Proposed System</vt:lpstr>
      <vt:lpstr>PowerPoint Presentation</vt:lpstr>
      <vt:lpstr>PowerPoint Presentation</vt:lpstr>
      <vt:lpstr>PowerPoint Presentation</vt:lpstr>
      <vt:lpstr>Use Case Diagram</vt:lpstr>
      <vt:lpstr>Data Flow Diagram</vt:lpstr>
      <vt:lpstr>Tools </vt:lpstr>
      <vt:lpstr>PowerPoint Presentation</vt:lpstr>
      <vt:lpstr>Limitation </vt:lpstr>
      <vt:lpstr>Testing </vt:lpstr>
      <vt:lpstr>References </vt:lpstr>
      <vt:lpstr>PowerPoint Presentation</vt:lpstr>
    </vt:vector>
  </TitlesOfParts>
  <Manager>Rocky </Manager>
  <Company>Dyfuso , London , UK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Famix Chat Presentation</dc:title>
  <dc:subject>Famix Chat</dc:subject>
  <dc:creator>Shuvobroto Biswas</dc:creator>
  <cp:keywords/>
  <dc:description/>
  <cp:lastModifiedBy>Shuvobroto Biswas</cp:lastModifiedBy>
  <cp:revision>180</cp:revision>
  <dcterms:created xsi:type="dcterms:W3CDTF">2022-04-05T04:44:28Z</dcterms:created>
  <dcterms:modified xsi:type="dcterms:W3CDTF">2023-03-24T18:57:06Z</dcterms:modified>
  <cp:category/>
</cp:coreProperties>
</file>

<file path=docProps/thumbnail.jpeg>
</file>